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56" r:id="rId10"/>
    <p:sldId id="290" r:id="rId11"/>
    <p:sldId id="278" r:id="rId12"/>
    <p:sldId id="283" r:id="rId13"/>
    <p:sldId id="280" r:id="rId14"/>
    <p:sldId id="281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9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810" y="-522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08.05.2016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08.05.2016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28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858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258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086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3.xml"/><Relationship Id="rId18" Type="http://schemas.openxmlformats.org/officeDocument/2006/relationships/image" Target="../media/image24.png"/><Relationship Id="rId26" Type="http://schemas.openxmlformats.org/officeDocument/2006/relationships/image" Target="../media/image7.png"/><Relationship Id="rId3" Type="http://schemas.openxmlformats.org/officeDocument/2006/relationships/tags" Target="../tags/tag7.xml"/><Relationship Id="rId21" Type="http://schemas.openxmlformats.org/officeDocument/2006/relationships/image" Target="../media/image27.png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tags" Target="../tags/tag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30.png"/><Relationship Id="rId5" Type="http://schemas.openxmlformats.org/officeDocument/2006/relationships/tags" Target="../tags/tag9.xml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tags" Target="../tags/tag14.xml"/><Relationship Id="rId19" Type="http://schemas.openxmlformats.org/officeDocument/2006/relationships/image" Target="../media/image25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8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8.xml"/><Relationship Id="rId7" Type="http://schemas.openxmlformats.org/officeDocument/2006/relationships/image" Target="../media/image3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Goal: Model          , </a:t>
            </a:r>
            <a:r>
              <a:rPr lang="de-DE" sz="1400" dirty="0" err="1" smtClean="0"/>
              <a:t>interpreted</a:t>
            </a:r>
            <a:r>
              <a:rPr lang="de-DE" sz="1400" dirty="0" smtClean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 smtClean="0"/>
              <a:t>probabilities</a:t>
            </a:r>
            <a:endParaRPr lang="de-DE" sz="14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 smtClean="0"/>
              <a:t>           - </a:t>
            </a:r>
            <a:r>
              <a:rPr lang="de-DE" sz="1400" dirty="0" err="1" smtClean="0"/>
              <a:t>probability</a:t>
            </a:r>
            <a:r>
              <a:rPr lang="de-DE" sz="1400" dirty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i="1" dirty="0" smtClean="0"/>
              <a:t>i &lt;-&gt;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normal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     -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</a:t>
            </a:r>
            <a:r>
              <a:rPr lang="de-DE" sz="1400" dirty="0" smtClean="0"/>
              <a:t>- </a:t>
            </a:r>
            <a:r>
              <a:rPr lang="de-DE" sz="1400" dirty="0" err="1" smtClean="0"/>
              <a:t>unit</a:t>
            </a:r>
            <a:r>
              <a:rPr lang="de-DE" sz="1400" dirty="0" err="1"/>
              <a:t>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 smtClean="0"/>
          </a:p>
          <a:p>
            <a:endParaRPr lang="de-DE" sz="16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  <a:endParaRPr lang="de-DE" sz="1600" b="1" dirty="0" smtClean="0"/>
          </a:p>
          <a:p>
            <a:pPr>
              <a:lnSpc>
                <a:spcPct val="70000"/>
              </a:lnSpc>
            </a:pPr>
            <a:endParaRPr lang="de-DE" sz="16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Train </a:t>
            </a:r>
            <a:r>
              <a:rPr lang="de-DE" sz="1400" b="1" dirty="0" err="1" smtClean="0"/>
              <a:t>over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data</a:t>
            </a: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But </a:t>
            </a:r>
            <a:r>
              <a:rPr lang="de-DE" sz="1400" b="1" dirty="0" err="1" smtClean="0"/>
              <a:t>how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train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convex</a:t>
            </a:r>
            <a:r>
              <a:rPr lang="de-DE" sz="1400" b="1" dirty="0" smtClean="0"/>
              <a:t> positive </a:t>
            </a:r>
            <a:r>
              <a:rPr lang="de-DE" sz="1400" b="1" dirty="0"/>
              <a:t>1-homog.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dirty="0" smtClean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smtClean="0"/>
              <a:t>3D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44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7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600" b="1" dirty="0" smtClean="0"/>
              <a:t>Goal: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good</a:t>
            </a:r>
            <a:endParaRPr lang="de-DE" sz="1400" i="1" dirty="0" smtClean="0"/>
          </a:p>
          <a:p>
            <a:pPr>
              <a:lnSpc>
                <a:spcPct val="150000"/>
              </a:lnSpc>
            </a:pPr>
            <a:r>
              <a:rPr lang="de-DE" sz="1400" dirty="0" err="1" smtClean="0"/>
              <a:t>What</a:t>
            </a:r>
            <a:r>
              <a:rPr lang="de-DE" sz="1400" dirty="0" smtClean="0"/>
              <a:t> </a:t>
            </a:r>
            <a:r>
              <a:rPr lang="de-DE" sz="1400" dirty="0" err="1" smtClean="0"/>
              <a:t>does</a:t>
            </a:r>
            <a:r>
              <a:rPr lang="de-DE" sz="1400" dirty="0" smtClean="0"/>
              <a:t>          stand </a:t>
            </a:r>
            <a:r>
              <a:rPr lang="de-DE" sz="1400" dirty="0" err="1" smtClean="0"/>
              <a:t>for</a:t>
            </a:r>
            <a:r>
              <a:rPr lang="de-DE" sz="1400" dirty="0" smtClean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In </a:t>
            </a:r>
            <a:r>
              <a:rPr lang="de-DE" sz="1400" dirty="0" err="1" smtClean="0"/>
              <a:t>general</a:t>
            </a:r>
            <a:r>
              <a:rPr lang="de-DE" sz="1400" dirty="0" smtClean="0"/>
              <a:t>, </a:t>
            </a:r>
            <a:r>
              <a:rPr lang="de-DE" sz="1400" dirty="0" err="1" smtClean="0"/>
              <a:t>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All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penelized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-&gt; </a:t>
            </a:r>
            <a:r>
              <a:rPr lang="de-DE" sz="1400" dirty="0" err="1" smtClean="0"/>
              <a:t>sphere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More </a:t>
            </a:r>
            <a:r>
              <a:rPr lang="de-DE" sz="1400" dirty="0" err="1" smtClean="0"/>
              <a:t>elaborate</a:t>
            </a:r>
            <a:r>
              <a:rPr lang="de-DE" sz="1400" dirty="0" smtClean="0"/>
              <a:t>, </a:t>
            </a:r>
            <a:r>
              <a:rPr lang="de-DE" sz="1400" dirty="0" err="1" smtClean="0"/>
              <a:t>anisotropic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</a:t>
            </a:r>
            <a:r>
              <a:rPr lang="de-DE" sz="1400" dirty="0" err="1" smtClean="0"/>
              <a:t>distinguishing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Normals -&gt; e.g. </a:t>
            </a:r>
            <a:r>
              <a:rPr lang="de-DE" sz="1400" dirty="0" err="1" smtClean="0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Papers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: Wulf Space -&gt;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trained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every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i &lt;-&gt; </a:t>
            </a:r>
            <a:r>
              <a:rPr lang="de-DE" sz="1400" dirty="0" err="1" smtClean="0"/>
              <a:t>j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endParaRPr lang="de-DE" sz="1400" dirty="0" smtClean="0"/>
          </a:p>
          <a:p>
            <a:pPr>
              <a:lnSpc>
                <a:spcPct val="120000"/>
              </a:lnSpc>
            </a:pPr>
            <a:r>
              <a:rPr lang="de-DE" sz="1400" dirty="0" err="1" smtClean="0"/>
              <a:t>Energy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gets</a:t>
            </a:r>
            <a:r>
              <a:rPr lang="de-DE" sz="1400" dirty="0"/>
              <a:t>  </a:t>
            </a:r>
            <a:r>
              <a:rPr lang="de-DE" sz="1400" dirty="0" err="1" smtClean="0"/>
              <a:t>penalized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         :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blue</a:t>
            </a:r>
            <a:r>
              <a:rPr lang="de-DE" sz="1400" dirty="0" smtClean="0"/>
              <a:t> </a:t>
            </a:r>
            <a:r>
              <a:rPr lang="de-DE" sz="1400" dirty="0" err="1" smtClean="0"/>
              <a:t>line</a:t>
            </a:r>
            <a:r>
              <a:rPr lang="de-DE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7" y="5992200"/>
            <a:ext cx="467939" cy="24511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472898"/>
            <a:ext cx="3087686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</a:t>
            </a:r>
            <a:r>
              <a:rPr lang="de-DE" sz="1400" dirty="0" smtClean="0"/>
              <a:t>-</a:t>
            </a:r>
            <a:r>
              <a:rPr lang="de-DE" sz="1400" dirty="0"/>
              <a:t>&gt; Wulf Space </a:t>
            </a:r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1</a:t>
            </a:r>
            <a:r>
              <a:rPr lang="de-DE" sz="1400" dirty="0"/>
              <a:t>. Line </a:t>
            </a:r>
            <a:r>
              <a:rPr lang="de-DE" sz="1400" dirty="0" smtClean="0"/>
              <a:t>Shape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 smtClean="0"/>
              <a:t>direction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fasades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 smtClean="0"/>
              <a:t>2. </a:t>
            </a:r>
            <a:r>
              <a:rPr lang="de-DE" sz="1400" dirty="0"/>
              <a:t>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</a:t>
            </a:r>
            <a:r>
              <a:rPr lang="de-DE" sz="1400" dirty="0" smtClean="0"/>
              <a:t>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ground</a:t>
            </a:r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16051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3761050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&amp; Motivation</a:t>
            </a:r>
            <a:endParaRPr lang="de-CH" dirty="0"/>
          </a:p>
        </p:txBody>
      </p:sp>
      <p:pic>
        <p:nvPicPr>
          <p:cNvPr id="11" name="Bild 11" descr="Screen Shot 2016-04-29 at 10.59.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21" y="975673"/>
            <a:ext cx="4283968" cy="1109740"/>
          </a:xfrm>
          <a:prstGeom prst="rect">
            <a:avLst/>
          </a:prstGeom>
        </p:spPr>
      </p:pic>
      <p:pic>
        <p:nvPicPr>
          <p:cNvPr id="12" name="Bild 12" descr="Screen Shot 2016-04-29 at 10.59.3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7" y="2600483"/>
            <a:ext cx="3384376" cy="2220822"/>
          </a:xfrm>
          <a:prstGeom prst="rect">
            <a:avLst/>
          </a:prstGeom>
        </p:spPr>
      </p:pic>
      <p:sp>
        <p:nvSpPr>
          <p:cNvPr id="13" name="Textfeld 14"/>
          <p:cNvSpPr txBox="1"/>
          <p:nvPr/>
        </p:nvSpPr>
        <p:spPr>
          <a:xfrm>
            <a:off x="4832229" y="205579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input image </a:t>
            </a:r>
            <a:endParaRPr lang="de-DE" sz="1400" dirty="0"/>
          </a:p>
        </p:txBody>
      </p:sp>
      <p:sp>
        <p:nvSpPr>
          <p:cNvPr id="14" name="Textfeld 15"/>
          <p:cNvSpPr txBox="1"/>
          <p:nvPr/>
        </p:nvSpPr>
        <p:spPr>
          <a:xfrm>
            <a:off x="627238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classification</a:t>
            </a:r>
            <a:endParaRPr lang="de-DE" sz="1400" dirty="0"/>
          </a:p>
        </p:txBody>
      </p:sp>
      <p:sp>
        <p:nvSpPr>
          <p:cNvPr id="15" name="Textfeld 16"/>
          <p:cNvSpPr txBox="1"/>
          <p:nvPr/>
        </p:nvSpPr>
        <p:spPr>
          <a:xfrm>
            <a:off x="771254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depth map</a:t>
            </a:r>
            <a:endParaRPr lang="de-DE" sz="1400" dirty="0"/>
          </a:p>
        </p:txBody>
      </p:sp>
      <p:sp>
        <p:nvSpPr>
          <p:cNvPr id="16" name="Textfeld 17"/>
          <p:cNvSpPr txBox="1"/>
          <p:nvPr/>
        </p:nvSpPr>
        <p:spPr>
          <a:xfrm>
            <a:off x="5364088" y="5542133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Result</a:t>
            </a:r>
            <a:r>
              <a:rPr lang="de-DE" sz="1400" dirty="0" smtClean="0"/>
              <a:t>: </a:t>
            </a:r>
            <a:r>
              <a:rPr lang="de-DE" sz="1400" dirty="0" err="1" smtClean="0"/>
              <a:t>Accurately</a:t>
            </a:r>
            <a:r>
              <a:rPr lang="de-DE" sz="1400" dirty="0" smtClean="0"/>
              <a:t> </a:t>
            </a:r>
            <a:r>
              <a:rPr lang="de-DE" sz="1400" dirty="0" err="1" smtClean="0"/>
              <a:t>labeled</a:t>
            </a:r>
            <a:r>
              <a:rPr lang="de-DE" sz="1400" dirty="0" smtClean="0"/>
              <a:t> 3D </a:t>
            </a:r>
            <a:r>
              <a:rPr lang="de-DE" sz="1400" dirty="0" err="1" smtClean="0"/>
              <a:t>reconstruction</a:t>
            </a:r>
            <a:endParaRPr lang="de-DE" sz="1400" dirty="0"/>
          </a:p>
        </p:txBody>
      </p:sp>
      <p:sp>
        <p:nvSpPr>
          <p:cNvPr id="10" name="Textfeld 5"/>
          <p:cNvSpPr txBox="1"/>
          <p:nvPr/>
        </p:nvSpPr>
        <p:spPr>
          <a:xfrm>
            <a:off x="6732240" y="4858163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1412776"/>
            <a:ext cx="4912946" cy="4824512"/>
          </a:xfrm>
        </p:spPr>
        <p:txBody>
          <a:bodyPr/>
          <a:lstStyle/>
          <a:p>
            <a:r>
              <a:rPr lang="en-US" dirty="0"/>
              <a:t>Both ill-posed problems: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Dense 3D </a:t>
            </a:r>
            <a:r>
              <a:rPr lang="en-US" dirty="0" smtClean="0"/>
              <a:t>modeling</a:t>
            </a:r>
            <a:endParaRPr lang="en-US" dirty="0"/>
          </a:p>
          <a:p>
            <a:r>
              <a:rPr lang="en-US" dirty="0"/>
              <a:t>Solution: </a:t>
            </a:r>
            <a:r>
              <a:rPr lang="en-US" dirty="0" err="1" smtClean="0"/>
              <a:t>regularizers</a:t>
            </a:r>
            <a:r>
              <a:rPr lang="en-US" dirty="0" smtClean="0"/>
              <a:t>, </a:t>
            </a:r>
            <a:r>
              <a:rPr lang="en-US" b="1" dirty="0"/>
              <a:t>but</a:t>
            </a:r>
            <a:r>
              <a:rPr lang="en-US" dirty="0"/>
              <a:t> it often </a:t>
            </a:r>
            <a:r>
              <a:rPr lang="en-US" dirty="0" smtClean="0"/>
              <a:t>fails</a:t>
            </a:r>
            <a:endParaRPr lang="en-US" dirty="0"/>
          </a:p>
          <a:p>
            <a:r>
              <a:rPr lang="en-US" dirty="0"/>
              <a:t>Papers approach: </a:t>
            </a:r>
          </a:p>
          <a:p>
            <a:pPr lvl="1"/>
            <a:r>
              <a:rPr lang="en-US" dirty="0"/>
              <a:t>Joint segmentation and dense </a:t>
            </a:r>
            <a:r>
              <a:rPr lang="en-US" dirty="0" smtClean="0"/>
              <a:t>reconstruction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/>
              <a:t>does this makes sense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dirty="0" smtClean="0"/>
              <a:t>segmentations</a:t>
            </a:r>
            <a:br>
              <a:rPr lang="en-US" dirty="0" smtClean="0"/>
            </a:br>
            <a:r>
              <a:rPr lang="en-US" dirty="0" smtClean="0"/>
              <a:t> -&gt; clues </a:t>
            </a:r>
            <a:r>
              <a:rPr lang="en-US" dirty="0"/>
              <a:t>about surface </a:t>
            </a:r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Dense </a:t>
            </a:r>
            <a:r>
              <a:rPr lang="en-US" dirty="0"/>
              <a:t>3D </a:t>
            </a:r>
            <a:r>
              <a:rPr lang="en-US" dirty="0" smtClean="0"/>
              <a:t>reconstruction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-&gt; yields a suitable regularization for segmentation</a:t>
            </a:r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27043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Volume containing the whole </a:t>
            </a:r>
            <a:r>
              <a:rPr lang="en-US" dirty="0" smtClean="0"/>
              <a:t>scene</a:t>
            </a:r>
          </a:p>
          <a:p>
            <a:pPr lvl="1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discrete voxels s</a:t>
            </a:r>
          </a:p>
          <a:p>
            <a:pPr lvl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de-CH" dirty="0" smtClean="0"/>
              <a:t>Goal </a:t>
            </a:r>
          </a:p>
          <a:p>
            <a:pPr lvl="1"/>
            <a:r>
              <a:rPr lang="de-CH" dirty="0" smtClean="0"/>
              <a:t>reconstruct surface</a:t>
            </a:r>
          </a:p>
          <a:p>
            <a:pPr lvl="1"/>
            <a:endParaRPr lang="de-CH" dirty="0"/>
          </a:p>
          <a:p>
            <a:r>
              <a:rPr lang="de-CH" dirty="0" smtClean="0"/>
              <a:t>Underlying energy function</a:t>
            </a:r>
          </a:p>
          <a:p>
            <a:pPr lvl="1"/>
            <a:r>
              <a:rPr lang="de-CH" dirty="0" smtClean="0"/>
              <a:t>minimize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Formulation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96" y="2823586"/>
            <a:ext cx="3566549" cy="30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8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10" y="2204864"/>
            <a:ext cx="4108786" cy="298511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Tradionally two areas</a:t>
            </a:r>
          </a:p>
          <a:p>
            <a:pPr lvl="1"/>
            <a:r>
              <a:rPr lang="de-CH" dirty="0" smtClean="0"/>
              <a:t>free or </a:t>
            </a:r>
            <a:r>
              <a:rPr lang="de-CH" dirty="0"/>
              <a:t>occupied </a:t>
            </a:r>
            <a:r>
              <a:rPr lang="de-CH" dirty="0" smtClean="0"/>
              <a:t>space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Paper devides into more categories</a:t>
            </a:r>
          </a:p>
          <a:p>
            <a:pPr lvl="1"/>
            <a:r>
              <a:rPr lang="de-CH" dirty="0" smtClean="0"/>
              <a:t>sky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Surface </a:t>
            </a:r>
          </a:p>
          <a:p>
            <a:pPr lvl="1"/>
            <a:r>
              <a:rPr lang="de-CH" dirty="0" smtClean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4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 encodes whether label i is assigned at voxel s</a:t>
            </a:r>
          </a:p>
          <a:p>
            <a:endParaRPr lang="de-CH" dirty="0"/>
          </a:p>
          <a:p>
            <a:r>
              <a:rPr lang="de-CH" dirty="0" smtClean="0"/>
              <a:t>Example:</a:t>
            </a:r>
          </a:p>
          <a:p>
            <a:pPr lvl="1"/>
            <a:r>
              <a:rPr lang="de-CH" dirty="0" smtClean="0"/>
              <a:t>simple binary case in 2D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Term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4600"/>
          </a:xfrm>
          <a:prstGeom prst="rect">
            <a:avLst/>
          </a:prstGeom>
          <a:ln>
            <a:noFill/>
          </a:ln>
        </p:spPr>
      </p:pic>
      <p:grpSp>
        <p:nvGrpSpPr>
          <p:cNvPr id="21" name="Group 20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" name="Picture 22"/>
          <p:cNvPicPr/>
          <p:nvPr/>
        </p:nvPicPr>
        <p:blipFill>
          <a:blip r:embed="rId3"/>
          <a:stretch/>
        </p:blipFill>
        <p:spPr>
          <a:xfrm>
            <a:off x="5436096" y="2636912"/>
            <a:ext cx="3236400" cy="3291480"/>
          </a:xfrm>
          <a:prstGeom prst="rect">
            <a:avLst/>
          </a:prstGeom>
          <a:ln>
            <a:noFill/>
          </a:ln>
        </p:spPr>
      </p:pic>
      <p:pic>
        <p:nvPicPr>
          <p:cNvPr id="28" name="Bild 3"/>
          <p:cNvPicPr/>
          <p:nvPr/>
        </p:nvPicPr>
        <p:blipFill>
          <a:blip r:embed="rId4"/>
          <a:stretch/>
        </p:blipFill>
        <p:spPr>
          <a:xfrm>
            <a:off x="851881" y="2775595"/>
            <a:ext cx="308043" cy="3695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341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encodes the local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preference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voxel s for a particular label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TODO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Term (2)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0080" y="1371600"/>
            <a:ext cx="6766560" cy="1025776"/>
            <a:chOff x="640080" y="1371600"/>
            <a:chExt cx="6766560" cy="1025776"/>
          </a:xfrm>
        </p:grpSpPr>
        <p:pic>
          <p:nvPicPr>
            <p:cNvPr id="12" name="Bild 2"/>
            <p:cNvPicPr/>
            <p:nvPr/>
          </p:nvPicPr>
          <p:blipFill>
            <a:blip r:embed="rId2"/>
            <a:stretch/>
          </p:blipFill>
          <p:spPr>
            <a:xfrm>
              <a:off x="640080" y="1371600"/>
              <a:ext cx="6766560" cy="98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" name="Group 21"/>
          <p:cNvGrpSpPr/>
          <p:nvPr/>
        </p:nvGrpSpPr>
        <p:grpSpPr>
          <a:xfrm>
            <a:off x="5265360" y="2455136"/>
            <a:ext cx="3749040" cy="3638160"/>
            <a:chOff x="4937760" y="2560320"/>
            <a:chExt cx="3749040" cy="3638160"/>
          </a:xfrm>
        </p:grpSpPr>
        <p:pic>
          <p:nvPicPr>
            <p:cNvPr id="23" name="Picture 22"/>
            <p:cNvPicPr/>
            <p:nvPr/>
          </p:nvPicPr>
          <p:blipFill>
            <a:blip r:embed="rId3"/>
            <a:stretch/>
          </p:blipFill>
          <p:spPr>
            <a:xfrm>
              <a:off x="4937760" y="3042360"/>
              <a:ext cx="3460320" cy="3156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Line 14"/>
            <p:cNvSpPr/>
            <p:nvPr/>
          </p:nvSpPr>
          <p:spPr>
            <a:xfrm flipV="1">
              <a:off x="6918480" y="2906640"/>
              <a:ext cx="396720" cy="816480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15"/>
            <p:cNvSpPr/>
            <p:nvPr/>
          </p:nvSpPr>
          <p:spPr>
            <a:xfrm flipV="1">
              <a:off x="6492240" y="2906640"/>
              <a:ext cx="731520" cy="1280160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16"/>
            <p:cNvSpPr/>
            <p:nvPr/>
          </p:nvSpPr>
          <p:spPr>
            <a:xfrm flipV="1">
              <a:off x="7302240" y="2906640"/>
              <a:ext cx="104400" cy="1152720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TextShape 17"/>
            <p:cNvSpPr txBox="1"/>
            <p:nvPr/>
          </p:nvSpPr>
          <p:spPr>
            <a:xfrm>
              <a:off x="7161840" y="2560320"/>
              <a:ext cx="15249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strike="noStrike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missing parts</a:t>
              </a:r>
              <a:endPara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28" name="Bild 13"/>
          <p:cNvPicPr/>
          <p:nvPr/>
        </p:nvPicPr>
        <p:blipFill>
          <a:blip r:embed="rId4"/>
          <a:stretch/>
        </p:blipFill>
        <p:spPr>
          <a:xfrm>
            <a:off x="784151" y="2747930"/>
            <a:ext cx="319385" cy="3835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011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required to tackle the noise in observed data</a:t>
            </a:r>
          </a:p>
          <a:p>
            <a:endParaRPr lang="en-US" dirty="0" smtClean="0"/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Increase in surface smoothness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dirty="0" smtClean="0"/>
              <a:t>minimizes surface, because it’s costly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Smoothness Term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" name="Picture 17"/>
          <p:cNvPicPr/>
          <p:nvPr/>
        </p:nvPicPr>
        <p:blipFill>
          <a:blip r:embed="rId3"/>
          <a:stretch/>
        </p:blipFill>
        <p:spPr>
          <a:xfrm>
            <a:off x="5482591" y="3012245"/>
            <a:ext cx="2905834" cy="3045701"/>
          </a:xfrm>
          <a:prstGeom prst="rect">
            <a:avLst/>
          </a:prstGeom>
          <a:ln>
            <a:noFill/>
          </a:ln>
        </p:spPr>
      </p:pic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8"/>
          <p:cNvSpPr/>
          <p:nvPr/>
        </p:nvSpPr>
        <p:spPr>
          <a:xfrm>
            <a:off x="5943600" y="5303520"/>
            <a:ext cx="457200" cy="365760"/>
          </a:xfrm>
          <a:prstGeom prst="ellipse">
            <a:avLst/>
          </a:prstGeom>
          <a:noFill/>
          <a:ln w="27360">
            <a:solidFill>
              <a:srgbClr val="FF0000"/>
            </a:solidFill>
            <a:custDash>
              <a:ds d="400000" sp="400000"/>
              <a:ds d="4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21"/>
          <p:cNvSpPr/>
          <p:nvPr/>
        </p:nvSpPr>
        <p:spPr>
          <a:xfrm flipV="1">
            <a:off x="5436096" y="5570111"/>
            <a:ext cx="542616" cy="487836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Shape 22"/>
          <p:cNvSpPr txBox="1"/>
          <p:nvPr/>
        </p:nvSpPr>
        <p:spPr>
          <a:xfrm>
            <a:off x="4348349" y="6037497"/>
            <a:ext cx="2333160" cy="46010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change → zero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9"/>
          <p:cNvSpPr/>
          <p:nvPr/>
        </p:nvSpPr>
        <p:spPr>
          <a:xfrm>
            <a:off x="6588224" y="4142021"/>
            <a:ext cx="457200" cy="365760"/>
          </a:xfrm>
          <a:prstGeom prst="ellipse">
            <a:avLst/>
          </a:prstGeom>
          <a:noFill/>
          <a:ln w="27360">
            <a:solidFill>
              <a:srgbClr val="FF0000"/>
            </a:solidFill>
            <a:custDash>
              <a:ds d="400000" sp="400000"/>
              <a:ds d="4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20"/>
          <p:cNvSpPr/>
          <p:nvPr/>
        </p:nvSpPr>
        <p:spPr>
          <a:xfrm flipV="1">
            <a:off x="6835213" y="3174827"/>
            <a:ext cx="545027" cy="967193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TextShape 23"/>
          <p:cNvSpPr txBox="1"/>
          <p:nvPr/>
        </p:nvSpPr>
        <p:spPr>
          <a:xfrm>
            <a:off x="7380241" y="2933926"/>
            <a:ext cx="158439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contributes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TextShape 16"/>
          <p:cNvSpPr txBox="1"/>
          <p:nvPr/>
        </p:nvSpPr>
        <p:spPr>
          <a:xfrm>
            <a:off x="5036784" y="2348880"/>
            <a:ext cx="1005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</a:p>
        </p:txBody>
      </p:sp>
      <p:sp>
        <p:nvSpPr>
          <p:cNvPr id="27" name="TextShape 17"/>
          <p:cNvSpPr txBox="1"/>
          <p:nvPr/>
        </p:nvSpPr>
        <p:spPr>
          <a:xfrm>
            <a:off x="5936784" y="2349240"/>
            <a:ext cx="2091600" cy="69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surface orientation</a:t>
            </a:r>
          </a:p>
        </p:txBody>
      </p:sp>
      <p:sp>
        <p:nvSpPr>
          <p:cNvPr id="29" name="CustomShape 14"/>
          <p:cNvSpPr/>
          <p:nvPr/>
        </p:nvSpPr>
        <p:spPr>
          <a:xfrm rot="10800000" flipV="1">
            <a:off x="5806786" y="1998785"/>
            <a:ext cx="135750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4"/>
          <p:cNvSpPr/>
          <p:nvPr/>
        </p:nvSpPr>
        <p:spPr>
          <a:xfrm rot="10800000" flipV="1">
            <a:off x="5292080" y="1988840"/>
            <a:ext cx="40419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6295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Examples: smoothing</a:t>
            </a:r>
          </a:p>
          <a:p>
            <a:pPr lvl="1"/>
            <a:r>
              <a:rPr lang="en-US" dirty="0" smtClean="0"/>
              <a:t>TODO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Weight </a:t>
            </a:r>
            <a:endParaRPr lang="en-US" dirty="0"/>
          </a:p>
          <a:p>
            <a:pPr lvl="1"/>
            <a:r>
              <a:rPr lang="en-US" dirty="0"/>
              <a:t>make certain surface normal more/less costly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Smoothness</a:t>
            </a:r>
            <a:r>
              <a:rPr lang="de-CH" dirty="0" smtClean="0"/>
              <a:t> Term (2)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3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" name="Picture 19"/>
          <p:cNvPicPr/>
          <p:nvPr/>
        </p:nvPicPr>
        <p:blipFill>
          <a:blip r:embed="rId4"/>
          <a:stretch/>
        </p:blipFill>
        <p:spPr>
          <a:xfrm>
            <a:off x="5655420" y="2815472"/>
            <a:ext cx="3015000" cy="130140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5"/>
          <a:stretch/>
        </p:blipFill>
        <p:spPr>
          <a:xfrm>
            <a:off x="5470354" y="4653136"/>
            <a:ext cx="3291840" cy="1420920"/>
          </a:xfrm>
          <a:prstGeom prst="rect">
            <a:avLst/>
          </a:prstGeom>
          <a:ln>
            <a:noFill/>
          </a:ln>
        </p:spPr>
      </p:pic>
      <p:pic>
        <p:nvPicPr>
          <p:cNvPr id="22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653136"/>
            <a:ext cx="304800" cy="2794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156176" y="4941168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56176" y="5085184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05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 smtClean="0"/>
          </a:p>
          <a:p>
            <a:r>
              <a:rPr lang="de-DE" sz="1400" dirty="0" smtClean="0"/>
              <a:t>Goal</a:t>
            </a:r>
            <a:r>
              <a:rPr lang="de-DE" sz="1400" dirty="0"/>
              <a:t>: </a:t>
            </a:r>
            <a:r>
              <a:rPr lang="de-DE" sz="1400" dirty="0" smtClean="0"/>
              <a:t>Model </a:t>
            </a: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term</a:t>
            </a:r>
            <a:r>
              <a:rPr lang="de-DE" sz="1400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 smtClean="0"/>
              <a:t>Recall:</a:t>
            </a:r>
          </a:p>
          <a:p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         </a:t>
            </a:r>
            <a:r>
              <a:rPr lang="de-DE" sz="1400" dirty="0" err="1" smtClean="0"/>
              <a:t>is</a:t>
            </a:r>
            <a:r>
              <a:rPr lang="de-DE" sz="1400" dirty="0" smtClean="0"/>
              <a:t> not </a:t>
            </a:r>
            <a:r>
              <a:rPr lang="de-DE" sz="1400" dirty="0" err="1" smtClean="0"/>
              <a:t>dependent</a:t>
            </a:r>
            <a:r>
              <a:rPr lang="de-DE" sz="1400" dirty="0" smtClean="0"/>
              <a:t> on </a:t>
            </a:r>
            <a:r>
              <a:rPr lang="de-DE" sz="1400" dirty="0" err="1" smtClean="0"/>
              <a:t>position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space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  <a:endParaRPr lang="de-DE" sz="1400" i="1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only</a:t>
            </a:r>
            <a:r>
              <a:rPr lang="de-DE" sz="1400" dirty="0" smtClean="0"/>
              <a:t> </a:t>
            </a:r>
            <a:r>
              <a:rPr lang="de-DE" sz="1400" dirty="0" err="1" smtClean="0"/>
              <a:t>interested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transitions</a:t>
            </a:r>
            <a:r>
              <a:rPr lang="de-DE" sz="1400" dirty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smtClean="0"/>
              <a:t>-&gt; happen „</a:t>
            </a:r>
            <a:r>
              <a:rPr lang="de-DE" sz="1400" dirty="0" err="1" smtClean="0"/>
              <a:t>rarely</a:t>
            </a:r>
            <a:r>
              <a:rPr lang="de-DE" sz="1400" dirty="0" smtClean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depends</a:t>
            </a:r>
            <a:r>
              <a:rPr lang="de-DE" sz="1400" dirty="0"/>
              <a:t> </a:t>
            </a:r>
            <a:r>
              <a:rPr lang="de-DE" sz="1400" dirty="0" smtClean="0"/>
              <a:t>on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normal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Transition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classes</a:t>
            </a:r>
            <a:r>
              <a:rPr lang="de-DE" sz="1400" dirty="0" smtClean="0"/>
              <a:t> (Sky,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, </a:t>
            </a:r>
            <a:r>
              <a:rPr lang="de-DE" sz="1400" dirty="0" err="1" smtClean="0"/>
              <a:t>Ground</a:t>
            </a:r>
            <a:r>
              <a:rPr lang="de-DE" sz="1400" dirty="0" smtClean="0"/>
              <a:t>) </a:t>
            </a:r>
            <a:r>
              <a:rPr lang="de-DE" sz="1400" dirty="0" err="1" smtClean="0"/>
              <a:t>correlate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particular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 smtClean="0"/>
              <a:t>Examples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 smtClean="0"/>
              <a:t>upwards</a:t>
            </a:r>
            <a:r>
              <a:rPr lang="de-DE" sz="1400" dirty="0" smtClean="0"/>
              <a:t>    /    </a:t>
            </a:r>
            <a:r>
              <a:rPr lang="de-DE" sz="1400" dirty="0"/>
              <a:t>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 smtClean="0"/>
              <a:t>Sky </a:t>
            </a:r>
            <a:r>
              <a:rPr lang="de-DE" sz="1400" dirty="0"/>
              <a:t>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 </a:t>
            </a: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0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 Term</a:t>
            </a:r>
            <a:endParaRPr lang="de-DE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Regularization</a:t>
            </a:r>
            <a:endParaRPr lang="de-DE" sz="1400" dirty="0" smtClean="0"/>
          </a:p>
        </p:txBody>
      </p:sp>
      <p:cxnSp>
        <p:nvCxnSpPr>
          <p:cNvPr id="11" name="Gerade Verbindung 10"/>
          <p:cNvCxnSpPr>
            <a:stCxn id="8" idx="0"/>
          </p:cNvCxnSpPr>
          <p:nvPr/>
        </p:nvCxnSpPr>
        <p:spPr>
          <a:xfrm flipV="1">
            <a:off x="5364088" y="1999770"/>
            <a:ext cx="553132" cy="18534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508104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  <p:pic>
        <p:nvPicPr>
          <p:cNvPr id="10" name="Bild 9" descr="Screen Shot 2016-05-07 at 09.16.5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2195736" cy="295580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75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800</Words>
  <Application>Microsoft Office PowerPoint</Application>
  <PresentationFormat>On-screen Show (4:3)</PresentationFormat>
  <Paragraphs>207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Wingdings</vt:lpstr>
      <vt:lpstr>Zapf Dingbats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Problem &amp; Motivation</vt:lpstr>
      <vt:lpstr>Problem Formulation</vt:lpstr>
      <vt:lpstr>Labels</vt:lpstr>
      <vt:lpstr>Data Term</vt:lpstr>
      <vt:lpstr>Data Term (2)</vt:lpstr>
      <vt:lpstr>Smoothness Term</vt:lpstr>
      <vt:lpstr>Smoothness Term (2)</vt:lpstr>
      <vt:lpstr>Method: Training the Priors </vt:lpstr>
      <vt:lpstr>Method: Training the Priors </vt:lpstr>
      <vt:lpstr>Method: Training the Priors </vt:lpstr>
      <vt:lpstr>Experiments &amp; Conclusion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Share</cp:lastModifiedBy>
  <cp:revision>165</cp:revision>
  <cp:lastPrinted>2013-06-08T11:22:51Z</cp:lastPrinted>
  <dcterms:created xsi:type="dcterms:W3CDTF">2016-03-14T07:21:16Z</dcterms:created>
  <dcterms:modified xsi:type="dcterms:W3CDTF">2016-05-08T13:48:34Z</dcterms:modified>
</cp:coreProperties>
</file>